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3" r:id="rId6"/>
    <p:sldId id="265" r:id="rId7"/>
    <p:sldId id="264" r:id="rId8"/>
    <p:sldId id="262" r:id="rId9"/>
    <p:sldId id="261" r:id="rId10"/>
    <p:sldId id="266" r:id="rId11"/>
    <p:sldId id="267" r:id="rId12"/>
    <p:sldId id="268" r:id="rId13"/>
    <p:sldId id="269" r:id="rId14"/>
    <p:sldId id="270" r:id="rId15"/>
    <p:sldId id="275" r:id="rId16"/>
    <p:sldId id="271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50"/>
  </p:normalViewPr>
  <p:slideViewPr>
    <p:cSldViewPr snapToGrid="0">
      <p:cViewPr>
        <p:scale>
          <a:sx n="87" d="100"/>
          <a:sy n="87" d="100"/>
        </p:scale>
        <p:origin x="1440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3F677F-35D6-08C8-A3E6-CEC31B1A05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376675B-220C-5C9D-0175-B10179215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39175E-CB29-E622-DF3E-69B6F40D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E505951-9435-21CF-B0C9-229DBF0F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592A75-F742-6F08-F359-92751E20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884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4FDCA-E66C-1502-170B-F8241F797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D4B950E-668B-49C7-2F2F-71B6DCC7D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A23214-9E37-072F-9ACB-F8877197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99334-ECEA-C648-06C7-1E06F6B6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00590F-DC0F-E6A4-D246-1D7A87FA7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6724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312FBB4-C702-B1F1-1199-8ABC886376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85FCCA7-6873-0A37-2303-C405ACDD8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D40CE0-9B5B-5386-729A-9888F5EBE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00D4ED3-735A-720A-59A2-7EB48955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515E42-BD15-F17D-9D5E-7F7AB07FD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671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DFDCF6-64FF-8E58-8511-63E00FB60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FD08CF-558A-1334-D78E-FEC9E426F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A9BD34-9271-9A88-7A67-059091D98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407A85-AB7B-B41A-D25C-998E8AC2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3F0191-43C8-32EA-EC60-85D6F491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2352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DAE05B-EEE3-5482-BFC4-44474E7C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510C877-2F35-E479-DE45-A739B507C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645A05-E86F-0C23-4E23-E0B3C927E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AFEEDBC-613E-C7C7-638A-B4385A640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01D6D1-3929-C278-1C08-B29C943E6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669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E9090-B430-BF58-19D2-152EE3EC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48C622-67A3-9FCA-C725-2D35546D0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BF34A03-787D-BF0E-D886-37C806915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E2D4A39-ED18-B713-8DDD-2D7C807D3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E345A33-9090-5B24-AF2F-19BFCA6B2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505CDC-D37A-7F86-4CFD-F6E35D3E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255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312850-8A07-4093-1398-D22273FE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D8305E5-AFC2-CD41-7FF0-5C0DB568C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79EDE0E-4E91-EBE7-984E-69941142E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CA3230D-DB6A-4F0A-9FE4-22A4E281C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CF2CFFC-8A34-CEB7-80C3-DFE4C77DC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E46CA9A-3213-A3F7-7B77-3993823FE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6067CBC-BA22-740D-4AFE-B64067C45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B6BBC84-89E2-AC05-AE31-4FCE2F63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79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D92620-3ED2-3288-7F27-938B9B667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DAAD6D-DB05-D243-0B9D-7002A123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579F56A-3836-342D-2E8F-84110FD6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57FA33F-1528-C648-BB6A-7891F4623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917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02EF2AB-DB5D-1532-F05F-962563AC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6CA1AC6-7454-462F-ADD3-D34BBD81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2AEFFA-7EFC-A724-29A2-EDE6BAA1E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416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6E73D3-9544-DE56-FE88-BFBC9FDDA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7129B4-28F3-8CE3-B9EC-EC92DDC5A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89FB5E-4095-DC26-CB3A-423549D80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2DAD50-C3D8-BCF0-97FE-1598587D5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05EAAE-808B-36FD-3426-F2D812D6D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26ACBD-2C9B-4882-3379-F88031871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4640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ABDB97-7C9C-CCA5-EB1D-E0B6335A3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01A9F64-3584-E0F9-5B75-85A4BE7F93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968C584-B2B3-B4AC-B624-C5CD11E9C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C1216FC-1FE9-1707-00C0-570072DF5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A56B67-F1E1-8D4B-6DC6-AAEF014EB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45BEBF-C8AA-204D-A425-6BBB551E9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87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2DE9FB0-818D-9276-814B-2163738F8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E114696-8E08-560D-34C5-5B082E5DE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2D4A0E-94EC-5474-0462-10230C469D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B376A2-C8CD-4040-B6B5-A1C363931246}" type="datetimeFigureOut">
              <a:rPr lang="fr-FR" smtClean="0"/>
              <a:t>14/12/2025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A9EA14-8B95-C472-03D0-CA03FA114F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DE0301-86D2-A37F-1895-7252B375C3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C0E743-FF8A-3742-8303-E4ACEEBED0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7112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F266AD-95E7-FA45-F915-55AD656AB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B6CF0B83-847E-E2FC-05D8-918B28E18110}"/>
              </a:ext>
            </a:extLst>
          </p:cNvPr>
          <p:cNvSpPr txBox="1"/>
          <p:nvPr/>
        </p:nvSpPr>
        <p:spPr>
          <a:xfrm>
            <a:off x="303486" y="2151727"/>
            <a:ext cx="688559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4000" b="1" u="sng" dirty="0"/>
              <a:t>MIGRATION &amp; CLOUD : </a:t>
            </a:r>
          </a:p>
          <a:p>
            <a:pPr>
              <a:buNone/>
            </a:pPr>
            <a:r>
              <a:rPr lang="fr-FR" sz="4000" dirty="0"/>
              <a:t>Données médicales vers MongoDB</a:t>
            </a:r>
            <a:br>
              <a:rPr lang="fr-FR" sz="4000" dirty="0"/>
            </a:br>
            <a:r>
              <a:rPr lang="fr-FR" sz="4000" dirty="0"/>
              <a:t>&amp; étude de déploiement AWS</a:t>
            </a:r>
          </a:p>
        </p:txBody>
      </p:sp>
    </p:spTree>
    <p:extLst>
      <p:ext uri="{BB962C8B-B14F-4D97-AF65-F5344CB8AC3E}">
        <p14:creationId xmlns:p14="http://schemas.microsoft.com/office/powerpoint/2010/main" val="1870806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380C09-AF21-7CAE-6E86-596505F53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3983B69-9C21-DF89-BA71-5CE23120A4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Pourquoi le cloud</a:t>
            </a:r>
          </a:p>
          <a:p>
            <a:endParaRPr lang="fr-FR" sz="3600" b="1" u="sng" dirty="0"/>
          </a:p>
        </p:txBody>
      </p:sp>
      <p:pic>
        <p:nvPicPr>
          <p:cNvPr id="3" name="Image 2" descr="Une image contenant texte, capture d’écran, Police, carte de visite&#10;&#10;Le contenu généré par l’IA peut être incorrect.">
            <a:extLst>
              <a:ext uri="{FF2B5EF4-FFF2-40B4-BE49-F238E27FC236}">
                <a16:creationId xmlns:a16="http://schemas.microsoft.com/office/drawing/2014/main" id="{54484BD0-DC9A-E890-A73E-072DB988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26" y="1216268"/>
            <a:ext cx="12008547" cy="41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64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DDF9DD-EA1C-4697-1C1C-4E9128E7B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8BB6BB3-6750-0F45-741D-46941F7CB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Solutions AWS étudiées</a:t>
            </a:r>
          </a:p>
        </p:txBody>
      </p:sp>
      <p:pic>
        <p:nvPicPr>
          <p:cNvPr id="3" name="Image 2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4896C10A-F4C2-A77D-2A41-596DEDA1E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561"/>
            <a:ext cx="12246568" cy="49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483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4C1A3C-60A4-B77D-9FBD-CF29B316A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FCA8055-DE4C-1159-DDA0-A63BEBD27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Solutions AWS étudiées</a:t>
            </a:r>
          </a:p>
        </p:txBody>
      </p:sp>
      <p:pic>
        <p:nvPicPr>
          <p:cNvPr id="3" name="Image 2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821822C1-1B1F-CB83-1009-744E86A16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239" y="874596"/>
            <a:ext cx="12213239" cy="530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5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81CA59-D6FD-66E1-0935-0CC7DD31A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2CE2214-1B87-57EA-7752-2CA44CA405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Recommandation client</a:t>
            </a:r>
          </a:p>
          <a:p>
            <a:pPr algn="l"/>
            <a:endParaRPr lang="fr-FR" dirty="0"/>
          </a:p>
          <a:p>
            <a:pPr algn="l"/>
            <a:endParaRPr lang="fr-FR" dirty="0"/>
          </a:p>
          <a:p>
            <a:endParaRPr lang="fr-FR" sz="3600" b="1" u="sng" dirty="0"/>
          </a:p>
        </p:txBody>
      </p:sp>
      <p:pic>
        <p:nvPicPr>
          <p:cNvPr id="3" name="Image 2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BA8217B2-AA82-A999-7CD1-2046A5224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54" y="838823"/>
            <a:ext cx="11978891" cy="518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242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11AE1-8DC7-3E9C-D9DA-8BD6FE1C1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15BF378-AA40-F718-BB61-235EE8ACE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Recommandation client</a:t>
            </a:r>
          </a:p>
          <a:p>
            <a:endParaRPr lang="fr-FR" sz="3600" b="1" u="sng" dirty="0"/>
          </a:p>
        </p:txBody>
      </p:sp>
      <p:pic>
        <p:nvPicPr>
          <p:cNvPr id="3" name="Image 2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0D312DF8-DAA1-EEAB-2A7A-783E5C4B7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9382"/>
            <a:ext cx="12133709" cy="465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26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C27A72-6648-78BE-1F98-AE206C5B1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BF39B13-4374-7283-C893-5FAB095AB6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Les piliers fondamentaux pour un environnement d e</a:t>
            </a:r>
          </a:p>
          <a:p>
            <a:r>
              <a:rPr lang="fr-FR" sz="3600" b="1" u="sng" dirty="0"/>
              <a:t>production fiable, quelle que soit la solution.</a:t>
            </a:r>
          </a:p>
        </p:txBody>
      </p:sp>
      <p:pic>
        <p:nvPicPr>
          <p:cNvPr id="5" name="Image 4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3214F68E-8324-3855-9022-1A10D825A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191131"/>
            <a:ext cx="12191999" cy="566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372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BCB26D-C5EE-F80F-36F7-33C1250E3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843D573-CA75-DD2C-3605-87A9BA49C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3980" y="0"/>
            <a:ext cx="6504039" cy="545690"/>
          </a:xfrm>
        </p:spPr>
        <p:txBody>
          <a:bodyPr>
            <a:normAutofit fontScale="92500" lnSpcReduction="10000"/>
          </a:bodyPr>
          <a:lstStyle/>
          <a:p>
            <a:r>
              <a:rPr lang="fr-FR" sz="3600" b="1" u="sng" dirty="0"/>
              <a:t>Conclusion &amp; perspectives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68E1968-2511-2625-588A-25F002712FDF}"/>
              </a:ext>
            </a:extLst>
          </p:cNvPr>
          <p:cNvSpPr txBox="1"/>
          <p:nvPr/>
        </p:nvSpPr>
        <p:spPr>
          <a:xfrm>
            <a:off x="143797" y="545690"/>
            <a:ext cx="60984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2400" b="1" dirty="0"/>
              <a:t>Synthèse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Migration des données médicales vers </a:t>
            </a:r>
            <a:r>
              <a:rPr lang="fr-FR" sz="2400" b="1" dirty="0"/>
              <a:t>MongoDB</a:t>
            </a:r>
            <a:r>
              <a:rPr lang="fr-FR" sz="2400" dirty="0"/>
              <a:t> réussie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Mise en place d’une solution </a:t>
            </a:r>
            <a:r>
              <a:rPr lang="fr-FR" sz="2400" b="1" dirty="0" err="1"/>
              <a:t>dockerisée</a:t>
            </a:r>
            <a:r>
              <a:rPr lang="fr-FR" sz="2400" b="1" dirty="0"/>
              <a:t> et reproductible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Étude des options de déploiement sur </a:t>
            </a:r>
            <a:r>
              <a:rPr lang="fr-FR" sz="2400" b="1" dirty="0"/>
              <a:t>AWS</a:t>
            </a:r>
            <a:endParaRPr lang="fr-FR" sz="24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03E095-C41C-1E97-D0BB-1DC5B9C84794}"/>
              </a:ext>
            </a:extLst>
          </p:cNvPr>
          <p:cNvSpPr txBox="1"/>
          <p:nvPr/>
        </p:nvSpPr>
        <p:spPr>
          <a:xfrm>
            <a:off x="6095999" y="545690"/>
            <a:ext cx="609845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2400" b="1" dirty="0"/>
              <a:t>Prochaines étapes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Validation de l’architecture </a:t>
            </a:r>
            <a:r>
              <a:rPr lang="fr-FR" sz="2400" b="1" dirty="0"/>
              <a:t>Amazon DocumentDB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Tests de performance et de montée en charge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dirty="0"/>
              <a:t>Mise en production et accompagnement du client</a:t>
            </a:r>
          </a:p>
        </p:txBody>
      </p:sp>
      <p:pic>
        <p:nvPicPr>
          <p:cNvPr id="8" name="Image 7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0A96B5ED-8FDE-A99E-3EA0-6493CCBD6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7" y="3104737"/>
            <a:ext cx="12048203" cy="342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886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BF9E22-A25B-102A-6519-B78B17308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7FEC0FA4-5B06-E7DF-5F60-92CF2611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283" y="47297"/>
            <a:ext cx="3796758" cy="496334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u="sng" dirty="0"/>
              <a:t>Sommaire :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67D7A38E-73BA-CC46-AE6D-E1DB2F841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850" y="559397"/>
            <a:ext cx="12052150" cy="6818865"/>
          </a:xfrm>
        </p:spPr>
        <p:txBody>
          <a:bodyPr>
            <a:normAutofit/>
          </a:bodyPr>
          <a:lstStyle/>
          <a:p>
            <a:pPr algn="ctr"/>
            <a:r>
              <a:rPr lang="fr-FR" sz="1900" b="1" dirty="0"/>
              <a:t>1. Introduction &amp; contexte de la mission</a:t>
            </a:r>
          </a:p>
          <a:p>
            <a:pPr algn="ctr"/>
            <a:r>
              <a:rPr lang="fr-FR" sz="1900" dirty="0"/>
              <a:t>Présentation du client et problématique, Objectifs de la mission</a:t>
            </a:r>
          </a:p>
          <a:p>
            <a:pPr algn="ctr"/>
            <a:r>
              <a:rPr lang="fr-FR" sz="1900" b="1" dirty="0"/>
              <a:t>2. Données et choix de MongoDB</a:t>
            </a:r>
          </a:p>
          <a:p>
            <a:pPr algn="ctr"/>
            <a:r>
              <a:rPr lang="fr-FR" sz="1900" dirty="0"/>
              <a:t>Dataset médical et structure, Intérêt de MongoDB </a:t>
            </a:r>
          </a:p>
          <a:p>
            <a:pPr algn="ctr"/>
            <a:r>
              <a:rPr lang="fr-FR" sz="1900" b="1" dirty="0"/>
              <a:t>3. Migration des données</a:t>
            </a:r>
          </a:p>
          <a:p>
            <a:pPr algn="ctr"/>
            <a:r>
              <a:rPr lang="fr-FR" sz="1900" dirty="0"/>
              <a:t>Script de migration, Automatisation et validation</a:t>
            </a:r>
          </a:p>
          <a:p>
            <a:pPr algn="ctr"/>
            <a:r>
              <a:rPr lang="fr-FR" sz="1900" b="1" dirty="0"/>
              <a:t>4. Dockerisation et orchestration</a:t>
            </a:r>
          </a:p>
          <a:p>
            <a:pPr algn="ctr"/>
            <a:r>
              <a:rPr lang="fr-FR" sz="1900" dirty="0"/>
              <a:t>Rôle de Docker, Architecture Docker Compose</a:t>
            </a:r>
          </a:p>
          <a:p>
            <a:pPr algn="ctr"/>
            <a:r>
              <a:rPr lang="fr-FR" sz="1900" b="1" dirty="0"/>
              <a:t>5. Pourquoi le cloud</a:t>
            </a:r>
          </a:p>
          <a:p>
            <a:pPr algn="ctr"/>
            <a:r>
              <a:rPr lang="fr-FR" sz="1900" dirty="0"/>
              <a:t>Limites du local, Bénéfices du cloud</a:t>
            </a:r>
          </a:p>
          <a:p>
            <a:pPr algn="ctr"/>
            <a:r>
              <a:rPr lang="fr-FR" sz="1900" b="1" dirty="0"/>
              <a:t>6. Solutions AWS étudiées</a:t>
            </a:r>
          </a:p>
          <a:p>
            <a:pPr algn="ctr"/>
            <a:r>
              <a:rPr lang="fr-FR" sz="1900" dirty="0"/>
              <a:t>DocumentDB, MongoDB sur ECS</a:t>
            </a:r>
          </a:p>
          <a:p>
            <a:pPr algn="ctr"/>
            <a:r>
              <a:rPr lang="fr-FR" sz="1900" b="1" dirty="0"/>
              <a:t>7. Recommandation client</a:t>
            </a:r>
          </a:p>
          <a:p>
            <a:pPr algn="ctr"/>
            <a:r>
              <a:rPr lang="fr-FR" sz="1900" dirty="0"/>
              <a:t>Critères de choix, Solution retenue</a:t>
            </a:r>
          </a:p>
          <a:p>
            <a:pPr algn="ctr"/>
            <a:r>
              <a:rPr lang="fr-FR" sz="1900" b="1" dirty="0"/>
              <a:t>8. Conclusion &amp; perspectives</a:t>
            </a:r>
          </a:p>
          <a:p>
            <a:pPr algn="ctr"/>
            <a:r>
              <a:rPr lang="fr-FR" sz="1900" dirty="0"/>
              <a:t>Synthèse, Prochaines étapes</a:t>
            </a:r>
          </a:p>
          <a:p>
            <a:br>
              <a:rPr lang="fr-FR" dirty="0"/>
            </a:br>
            <a:endParaRPr lang="fr-FR" dirty="0"/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978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EAF4EE-27E4-1AA8-B6DF-96D9D72C3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2F418AD-ED19-6BAE-8FC0-3E43E6C5A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4000" b="1" u="sng" dirty="0"/>
              <a:t>Introduction &amp; contexte de la mission :</a:t>
            </a:r>
          </a:p>
          <a:p>
            <a:endParaRPr lang="fr-FR" sz="1200" b="1" u="sng" dirty="0"/>
          </a:p>
          <a:p>
            <a:pPr algn="l"/>
            <a:r>
              <a:rPr lang="fr-FR" b="1" dirty="0"/>
              <a:t>Client &amp; contexte :</a:t>
            </a:r>
            <a:br>
              <a:rPr lang="fr-FR" dirty="0"/>
            </a:br>
            <a:r>
              <a:rPr lang="fr-FR" dirty="0"/>
              <a:t>DataSoluTech accompagne ses clients dans la gestion et l’analyse de leurs données.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Problématique</a:t>
            </a:r>
            <a:br>
              <a:rPr lang="fr-FR" dirty="0"/>
            </a:br>
            <a:r>
              <a:rPr lang="fr-FR" dirty="0"/>
              <a:t>Comment concevoir une architecture de gestion des données médicales capable de supporter la croissance des volumes tout en garantissant performance, sécurité et évolutivité ?</a:t>
            </a:r>
          </a:p>
          <a:p>
            <a:pPr algn="l"/>
            <a:endParaRPr lang="fr-FR" b="1" dirty="0"/>
          </a:p>
          <a:p>
            <a:pPr algn="l"/>
            <a:r>
              <a:rPr lang="fr-FR" b="1" dirty="0"/>
              <a:t>Objectifs de la mission :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Migration des données vers </a:t>
            </a:r>
            <a:r>
              <a:rPr lang="fr-FR" b="1" dirty="0"/>
              <a:t>MongoDB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Mise en place d’une solution </a:t>
            </a:r>
            <a:r>
              <a:rPr lang="fr-FR" b="1" dirty="0" err="1"/>
              <a:t>Dockerisée</a:t>
            </a:r>
            <a:endParaRPr lang="fr-FR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Étude des options de déploiement sur </a:t>
            </a:r>
            <a:r>
              <a:rPr lang="fr-FR" b="1" dirty="0"/>
              <a:t>AWS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855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7C0FAB-8705-6775-A46F-1CCCFE935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6F95E3A-2956-20A7-5184-A495FBD0E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4000" b="1" u="sng" dirty="0"/>
              <a:t>Données et choix de MongoDB :</a:t>
            </a:r>
          </a:p>
          <a:p>
            <a:pPr algn="l"/>
            <a:r>
              <a:rPr lang="fr-FR" sz="2800" b="1" dirty="0"/>
              <a:t>Dataset médical</a:t>
            </a:r>
            <a:br>
              <a:rPr lang="fr-FR" sz="2800" dirty="0"/>
            </a:br>
            <a:r>
              <a:rPr lang="fr-FR" sz="2800" dirty="0"/>
              <a:t>Données patients structurées sous forme de fichier CSV, contenant des informations hétérogènes et évolutives.</a:t>
            </a:r>
          </a:p>
          <a:p>
            <a:pPr algn="l"/>
            <a:r>
              <a:rPr lang="fr-FR" sz="2800" b="1" dirty="0"/>
              <a:t>Structure des données</a:t>
            </a:r>
            <a:br>
              <a:rPr lang="fr-FR" sz="2800" dirty="0"/>
            </a:br>
            <a:r>
              <a:rPr lang="fr-FR" sz="2800" dirty="0"/>
              <a:t>Organisation orientée documents, adaptée à des schémas flexibles et à l’évolution des champs.</a:t>
            </a:r>
            <a:endParaRPr lang="fr-FR" dirty="0"/>
          </a:p>
          <a:p>
            <a:pPr algn="l"/>
            <a:r>
              <a:rPr lang="fr-FR" sz="2800" b="1" dirty="0"/>
              <a:t>Pourquoi MongoDB ?</a:t>
            </a:r>
            <a:endParaRPr lang="fr-FR" sz="28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2800" dirty="0"/>
              <a:t>Modèle orienté documents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2800" dirty="0"/>
              <a:t>Bonne gestion des volumes importants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2800" dirty="0"/>
              <a:t>Scalabilité horizontale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2800" dirty="0"/>
              <a:t>Adapté aux données médicales hétérogènes</a:t>
            </a:r>
          </a:p>
          <a:p>
            <a:endParaRPr lang="fr-FR" dirty="0"/>
          </a:p>
        </p:txBody>
      </p:sp>
      <p:pic>
        <p:nvPicPr>
          <p:cNvPr id="10" name="Image 9" descr="Une image contenant texte, capture d’écran, Police, menu&#10;&#10;Le contenu généré par l’IA peut être incorrect.">
            <a:extLst>
              <a:ext uri="{FF2B5EF4-FFF2-40B4-BE49-F238E27FC236}">
                <a16:creationId xmlns:a16="http://schemas.microsoft.com/office/drawing/2014/main" id="{762C66ED-FBEE-93B2-DDBD-D5E4AFC46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915" y="2714170"/>
            <a:ext cx="4337956" cy="403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2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BED911-370B-B96C-407B-4EF51A8DB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ADBD0D85-FAB9-1E98-4D4E-683A14FB1D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Migration des données – Script : </a:t>
            </a:r>
          </a:p>
          <a:p>
            <a:pPr algn="l"/>
            <a:r>
              <a:rPr lang="fr-FR" b="1" dirty="0"/>
              <a:t>Objectif du script</a:t>
            </a:r>
            <a:br>
              <a:rPr lang="fr-FR" dirty="0"/>
            </a:br>
            <a:r>
              <a:rPr lang="fr-FR" dirty="0"/>
              <a:t>Automatiser l’import des données médicales depuis un fichier CSV vers MongoDB.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Fonctionnement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Lecture du fichier CSV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Transformation et typage des données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Insertion des documents dans MongoDB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Choix techniques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Script développé en </a:t>
            </a:r>
            <a:r>
              <a:rPr lang="fr-FR" b="1" dirty="0"/>
              <a:t>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Utilisation du driver MongoDB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Gestion des erreurs et des logs</a:t>
            </a:r>
          </a:p>
          <a:p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9F45CB0-3D79-110A-E1D2-88F59844D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715" y="1273510"/>
            <a:ext cx="6272698" cy="547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65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28D790-D16E-0070-F89A-6F077A2D3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A0B2D47-3D6D-DCD0-2B8B-DF3A9F538D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Migration des données – Données dans MongoDB</a:t>
            </a:r>
          </a:p>
          <a:p>
            <a:pPr algn="l"/>
            <a:r>
              <a:rPr lang="fr-FR" b="1" dirty="0"/>
              <a:t>Structure des données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Données stockées sous forme de documents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Organisation en collections MongoDB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Validation de la migration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Contrôle du nombre de documents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Vérification de la cohérence des champs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Résultat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Données correctement importées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Structure flexible et exploitable</a:t>
            </a:r>
          </a:p>
          <a:p>
            <a:endParaRPr lang="fr-FR" dirty="0"/>
          </a:p>
        </p:txBody>
      </p:sp>
      <p:pic>
        <p:nvPicPr>
          <p:cNvPr id="3" name="Image 2" descr="Une image contenant texte, capture d’écran, logiciel, Page web&#10;&#10;Le contenu généré par l’IA peut être incorrect.">
            <a:extLst>
              <a:ext uri="{FF2B5EF4-FFF2-40B4-BE49-F238E27FC236}">
                <a16:creationId xmlns:a16="http://schemas.microsoft.com/office/drawing/2014/main" id="{F9D235E0-4CC1-F456-6C5B-A43913C11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171" y="1407886"/>
            <a:ext cx="6429829" cy="545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10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A94A36-2B6F-7ABD-E2B6-69575CAAE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319C72A-FF60-50A2-0B81-E36679006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Dockerisation : rôle et objectifs</a:t>
            </a:r>
          </a:p>
          <a:p>
            <a:endParaRPr lang="fr-FR" sz="1200" b="1" u="sng" dirty="0"/>
          </a:p>
          <a:p>
            <a:pPr algn="l"/>
            <a:r>
              <a:rPr lang="fr-FR" sz="2800" b="1" dirty="0"/>
              <a:t>Pourquoi Docker ?</a:t>
            </a:r>
            <a:endParaRPr lang="fr-FR" sz="2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Rendre la solution </a:t>
            </a:r>
            <a:r>
              <a:rPr lang="fr-FR" b="1" dirty="0"/>
              <a:t>portable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Garantir la </a:t>
            </a:r>
            <a:r>
              <a:rPr lang="fr-FR" b="1" dirty="0"/>
              <a:t>reproductibilité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Simplifier le déploiement et les tests</a:t>
            </a:r>
          </a:p>
          <a:p>
            <a:pPr algn="l"/>
            <a:endParaRPr lang="fr-FR" dirty="0"/>
          </a:p>
          <a:p>
            <a:pPr algn="l"/>
            <a:r>
              <a:rPr lang="fr-FR" sz="2800" b="1" dirty="0"/>
              <a:t>Apport dans le projet</a:t>
            </a:r>
            <a:endParaRPr lang="fr-FR" sz="2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Même environnement partout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Exécution isolée des services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Préparation à un déploiement cloud</a:t>
            </a:r>
          </a:p>
          <a:p>
            <a:endParaRPr lang="fr-FR" dirty="0"/>
          </a:p>
        </p:txBody>
      </p:sp>
      <p:pic>
        <p:nvPicPr>
          <p:cNvPr id="3" name="Image 2" descr="Une image contenant capture d’écran, texte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BE702C9-53F7-4778-2F09-5F8B043B1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482" y="986970"/>
            <a:ext cx="6920517" cy="55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36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CDE82-FF63-BBBA-68B2-3A50856CC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D5E3320-FAC7-A43F-A2B1-34439D8368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Conteneurs vs machines virtuelles</a:t>
            </a:r>
          </a:p>
          <a:p>
            <a:endParaRPr lang="fr-FR" sz="1200" b="1" u="sng" dirty="0"/>
          </a:p>
          <a:p>
            <a:pPr algn="l"/>
            <a:r>
              <a:rPr lang="fr-FR" b="1" dirty="0"/>
              <a:t>Machines virtuelles</a:t>
            </a:r>
            <a:endParaRPr lang="fr-FR" dirty="0"/>
          </a:p>
          <a:p>
            <a:pPr algn="l"/>
            <a:r>
              <a:rPr lang="fr-FR" dirty="0"/>
              <a:t>OS complet par instance</a:t>
            </a:r>
          </a:p>
          <a:p>
            <a:pPr algn="l"/>
            <a:r>
              <a:rPr lang="fr-FR" dirty="0"/>
              <a:t>Plus lourdes</a:t>
            </a:r>
          </a:p>
          <a:p>
            <a:pPr algn="l"/>
            <a:r>
              <a:rPr lang="fr-FR" dirty="0"/>
              <a:t>Démarrage plus lent</a:t>
            </a:r>
          </a:p>
          <a:p>
            <a:pPr algn="l"/>
            <a:endParaRPr lang="fr-FR" dirty="0"/>
          </a:p>
          <a:p>
            <a:pPr algn="l"/>
            <a:r>
              <a:rPr lang="fr-FR" b="1" dirty="0"/>
              <a:t>Conteneurs Docker</a:t>
            </a:r>
            <a:endParaRPr lang="fr-FR" dirty="0"/>
          </a:p>
          <a:p>
            <a:pPr algn="l"/>
            <a:r>
              <a:rPr lang="fr-FR" dirty="0"/>
              <a:t>Partage du système hôte</a:t>
            </a:r>
          </a:p>
          <a:p>
            <a:pPr algn="l"/>
            <a:r>
              <a:rPr lang="fr-FR" dirty="0"/>
              <a:t>Plus légers et rapides</a:t>
            </a:r>
          </a:p>
          <a:p>
            <a:pPr algn="l"/>
            <a:r>
              <a:rPr lang="fr-FR" dirty="0"/>
              <a:t>Adaptés aux architectures scalable</a:t>
            </a:r>
          </a:p>
          <a:p>
            <a:pPr algn="l"/>
            <a:endParaRPr lang="fr-FR" dirty="0"/>
          </a:p>
        </p:txBody>
      </p:sp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1D2498C5-3F55-8950-8052-7BA93D44B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595" y="1735657"/>
            <a:ext cx="8704475" cy="279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61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A008D6-D6E5-7AF8-5EE5-588CF6311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1AD1A45-EDCD-5B98-AE8A-BA0D3A07C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FR" sz="3600" b="1" u="sng" dirty="0"/>
              <a:t>Architecture Docker Compose</a:t>
            </a:r>
          </a:p>
          <a:p>
            <a:pPr algn="l"/>
            <a:r>
              <a:rPr lang="fr-FR" sz="2800" b="1" dirty="0"/>
              <a:t>Services orchestrés</a:t>
            </a:r>
            <a:endParaRPr lang="fr-FR" sz="2800" dirty="0"/>
          </a:p>
          <a:p>
            <a:pPr algn="l"/>
            <a:r>
              <a:rPr lang="fr-FR" dirty="0"/>
              <a:t>MongoDB</a:t>
            </a:r>
          </a:p>
          <a:p>
            <a:pPr algn="l"/>
            <a:r>
              <a:rPr lang="fr-FR" dirty="0"/>
              <a:t>Script de migration</a:t>
            </a:r>
          </a:p>
          <a:p>
            <a:pPr algn="l"/>
            <a:endParaRPr lang="fr-FR" dirty="0"/>
          </a:p>
          <a:p>
            <a:pPr algn="l"/>
            <a:r>
              <a:rPr lang="fr-FR" sz="2800" b="1" dirty="0"/>
              <a:t>Rôle de Docker Compose</a:t>
            </a:r>
            <a:endParaRPr lang="fr-FR" sz="2800" dirty="0"/>
          </a:p>
          <a:p>
            <a:pPr algn="l"/>
            <a:r>
              <a:rPr lang="fr-FR" dirty="0"/>
              <a:t>Lancement coordonné des conteneurs</a:t>
            </a:r>
          </a:p>
          <a:p>
            <a:pPr algn="l"/>
            <a:r>
              <a:rPr lang="fr-FR" dirty="0"/>
              <a:t>Gestion des dépendances</a:t>
            </a:r>
          </a:p>
          <a:p>
            <a:pPr algn="l"/>
            <a:r>
              <a:rPr lang="fr-FR" dirty="0"/>
              <a:t>Communication entre services</a:t>
            </a:r>
          </a:p>
          <a:p>
            <a:pPr algn="l"/>
            <a:endParaRPr lang="fr-FR" dirty="0"/>
          </a:p>
          <a:p>
            <a:pPr algn="l"/>
            <a:r>
              <a:rPr lang="fr-FR" sz="2800" b="1" dirty="0"/>
              <a:t>Bénéfices</a:t>
            </a:r>
            <a:endParaRPr lang="fr-FR" sz="2800" dirty="0"/>
          </a:p>
          <a:p>
            <a:pPr algn="l"/>
            <a:r>
              <a:rPr lang="fr-FR" dirty="0"/>
              <a:t>Architecture claire</a:t>
            </a:r>
          </a:p>
          <a:p>
            <a:pPr algn="l"/>
            <a:r>
              <a:rPr lang="fr-FR" dirty="0"/>
              <a:t>Exécution automatisée</a:t>
            </a:r>
          </a:p>
          <a:p>
            <a:pPr algn="l"/>
            <a:r>
              <a:rPr lang="fr-FR" dirty="0"/>
              <a:t>Base prête pour le cloud</a:t>
            </a:r>
          </a:p>
          <a:p>
            <a:endParaRPr lang="fr-FR" dirty="0"/>
          </a:p>
        </p:txBody>
      </p:sp>
      <p:pic>
        <p:nvPicPr>
          <p:cNvPr id="6" name="Image 5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209E29A-2823-1373-1EEE-07687B7D2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929" y="530942"/>
            <a:ext cx="6971071" cy="632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08645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525</Words>
  <Application>Microsoft Macintosh PowerPoint</Application>
  <PresentationFormat>Grand écran</PresentationFormat>
  <Paragraphs>117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Thème Office</vt:lpstr>
      <vt:lpstr>Présentation PowerPoint</vt:lpstr>
      <vt:lpstr>Sommaire :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Aime ENDAYE MAZINA</dc:creator>
  <cp:lastModifiedBy>Aime ENDAYE MAZINA</cp:lastModifiedBy>
  <cp:revision>1</cp:revision>
  <dcterms:created xsi:type="dcterms:W3CDTF">2025-12-14T15:16:15Z</dcterms:created>
  <dcterms:modified xsi:type="dcterms:W3CDTF">2025-12-14T21:09:40Z</dcterms:modified>
</cp:coreProperties>
</file>

<file path=docProps/thumbnail.jpeg>
</file>